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4EC4C-92AF-4EDD-AB6A-C872348796B9}" type="datetimeFigureOut">
              <a:rPr lang="uk-UA" smtClean="0"/>
              <a:pPr/>
              <a:t>27.02.2015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3CC6A-D3EC-49AD-9FFA-8C68A4EE1EED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50C651B-EFE9-4C7D-A437-66486F48FE81}" type="datetimeFigureOut">
              <a:rPr lang="uk-UA" smtClean="0"/>
              <a:pPr/>
              <a:t>27.02.2015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2C3539E-367A-42C3-B065-543A961F018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651B-EFE9-4C7D-A437-66486F48FE81}" type="datetimeFigureOut">
              <a:rPr lang="uk-UA" smtClean="0"/>
              <a:pPr/>
              <a:t>27.02.2015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3539E-367A-42C3-B065-543A961F018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651B-EFE9-4C7D-A437-66486F48FE81}" type="datetimeFigureOut">
              <a:rPr lang="uk-UA" smtClean="0"/>
              <a:pPr/>
              <a:t>27.02.2015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3539E-367A-42C3-B065-543A961F018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50C651B-EFE9-4C7D-A437-66486F48FE81}" type="datetimeFigureOut">
              <a:rPr lang="uk-UA" smtClean="0"/>
              <a:pPr/>
              <a:t>27.02.2015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C3539E-367A-42C3-B065-543A961F018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50C651B-EFE9-4C7D-A437-66486F48FE81}" type="datetimeFigureOut">
              <a:rPr lang="uk-UA" smtClean="0"/>
              <a:pPr/>
              <a:t>27.02.2015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2C3539E-367A-42C3-B065-543A961F018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651B-EFE9-4C7D-A437-66486F48FE81}" type="datetimeFigureOut">
              <a:rPr lang="uk-UA" smtClean="0"/>
              <a:pPr/>
              <a:t>27.02.2015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3539E-367A-42C3-B065-543A961F018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651B-EFE9-4C7D-A437-66486F48FE81}" type="datetimeFigureOut">
              <a:rPr lang="uk-UA" smtClean="0"/>
              <a:pPr/>
              <a:t>27.02.2015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3539E-367A-42C3-B065-543A961F018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0C651B-EFE9-4C7D-A437-66486F48FE81}" type="datetimeFigureOut">
              <a:rPr lang="uk-UA" smtClean="0"/>
              <a:pPr/>
              <a:t>27.02.2015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C3539E-367A-42C3-B065-543A961F018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651B-EFE9-4C7D-A437-66486F48FE81}" type="datetimeFigureOut">
              <a:rPr lang="uk-UA" smtClean="0"/>
              <a:pPr/>
              <a:t>27.02.2015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3539E-367A-42C3-B065-543A961F018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50C651B-EFE9-4C7D-A437-66486F48FE81}" type="datetimeFigureOut">
              <a:rPr lang="uk-UA" smtClean="0"/>
              <a:pPr/>
              <a:t>27.02.2015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C3539E-367A-42C3-B065-543A961F018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0C651B-EFE9-4C7D-A437-66486F48FE81}" type="datetimeFigureOut">
              <a:rPr lang="uk-UA" smtClean="0"/>
              <a:pPr/>
              <a:t>27.02.2015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C3539E-367A-42C3-B065-543A961F018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50C651B-EFE9-4C7D-A437-66486F48FE81}" type="datetimeFigureOut">
              <a:rPr lang="uk-UA" smtClean="0"/>
              <a:pPr/>
              <a:t>27.02.2015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C3539E-367A-42C3-B065-543A961F018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2132856"/>
            <a:ext cx="6172200" cy="1894362"/>
          </a:xfrm>
        </p:spPr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Складні випадки правопису апострофа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Логічний диктант</a:t>
            </a:r>
            <a:endParaRPr lang="uk-UA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7467600" cy="4269088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/>
            <a:r>
              <a:rPr lang="uk-UA" b="1" dirty="0" smtClean="0"/>
              <a:t>трава – м'ята, </a:t>
            </a:r>
          </a:p>
          <a:p>
            <a:pPr algn="ctr"/>
            <a:r>
              <a:rPr lang="uk-UA" b="1" dirty="0" smtClean="0"/>
              <a:t>хата – подвір'я, </a:t>
            </a:r>
          </a:p>
          <a:p>
            <a:pPr algn="ctr"/>
            <a:r>
              <a:rPr lang="uk-UA" b="1" dirty="0" smtClean="0"/>
              <a:t>светр – в'язати, </a:t>
            </a:r>
          </a:p>
          <a:p>
            <a:pPr algn="ctr"/>
            <a:r>
              <a:rPr lang="uk-UA" b="1" dirty="0" smtClean="0"/>
              <a:t>співати – солов'ї, </a:t>
            </a:r>
          </a:p>
          <a:p>
            <a:pPr algn="ctr"/>
            <a:r>
              <a:rPr lang="uk-UA" b="1" dirty="0" smtClean="0"/>
              <a:t>прізвище – Лук'янчук,</a:t>
            </a:r>
          </a:p>
          <a:p>
            <a:pPr algn="ctr"/>
            <a:r>
              <a:rPr lang="uk-UA" b="1" dirty="0" smtClean="0"/>
              <a:t> молоко – вип'єш,</a:t>
            </a:r>
          </a:p>
          <a:p>
            <a:pPr algn="ctr"/>
            <a:r>
              <a:rPr lang="uk-UA" b="1" dirty="0" smtClean="0"/>
              <a:t> рука – зап'ястя,</a:t>
            </a:r>
          </a:p>
          <a:p>
            <a:pPr algn="ctr"/>
            <a:r>
              <a:rPr lang="uk-UA" b="1" dirty="0" smtClean="0"/>
              <a:t> голова – тім'ячко,</a:t>
            </a:r>
          </a:p>
          <a:p>
            <a:pPr algn="ctr"/>
            <a:r>
              <a:rPr lang="uk-UA" b="1" dirty="0" smtClean="0"/>
              <a:t> мовчазний – без'язикий,</a:t>
            </a:r>
          </a:p>
          <a:p>
            <a:pPr algn="ctr"/>
            <a:r>
              <a:rPr lang="uk-UA" b="1" dirty="0" smtClean="0"/>
              <a:t> обличчя – рум’янець,</a:t>
            </a:r>
          </a:p>
          <a:p>
            <a:pPr algn="ctr"/>
            <a:r>
              <a:rPr lang="uk-UA" b="1" dirty="0" smtClean="0"/>
              <a:t>земля – черв’як,</a:t>
            </a:r>
          </a:p>
          <a:p>
            <a:pPr algn="ctr"/>
            <a:r>
              <a:rPr lang="uk-UA" b="1" dirty="0" smtClean="0"/>
              <a:t> хвіст – риб'ячий.</a:t>
            </a:r>
          </a:p>
          <a:p>
            <a:pPr>
              <a:buNone/>
            </a:pP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196752"/>
            <a:ext cx="7416824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Прослухати пари слів, що перебувають у певному логічному зв’язку. Записати по пам’яті  лише кожне друге слово. Пояснити  вживання апострофа</a:t>
            </a:r>
            <a:r>
              <a:rPr lang="uk-UA" b="1" dirty="0" smtClean="0"/>
              <a:t>.</a:t>
            </a:r>
            <a:endParaRPr lang="uk-UA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Розподільний диктант</a:t>
            </a:r>
            <a:endParaRPr lang="uk-UA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988840"/>
            <a:ext cx="7427168" cy="33123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uk-UA" dirty="0" err="1" smtClean="0"/>
              <a:t>дев</a:t>
            </a:r>
            <a:r>
              <a:rPr lang="uk-UA" dirty="0" smtClean="0"/>
              <a:t>…</a:t>
            </a:r>
            <a:r>
              <a:rPr lang="uk-UA" dirty="0" err="1" smtClean="0"/>
              <a:t>ятсот</a:t>
            </a:r>
            <a:r>
              <a:rPr lang="uk-UA" dirty="0" smtClean="0"/>
              <a:t>, </a:t>
            </a:r>
          </a:p>
          <a:p>
            <a:pPr>
              <a:buNone/>
            </a:pPr>
            <a:r>
              <a:rPr lang="uk-UA" dirty="0" err="1" smtClean="0"/>
              <a:t>серм</a:t>
            </a:r>
            <a:r>
              <a:rPr lang="uk-UA" dirty="0" smtClean="0"/>
              <a:t>…яга,</a:t>
            </a:r>
          </a:p>
          <a:p>
            <a:pPr>
              <a:buNone/>
            </a:pPr>
            <a:r>
              <a:rPr lang="uk-UA" dirty="0" err="1" smtClean="0"/>
              <a:t>хутор</a:t>
            </a:r>
            <a:r>
              <a:rPr lang="uk-UA" dirty="0" smtClean="0"/>
              <a:t>…</a:t>
            </a:r>
            <a:r>
              <a:rPr lang="uk-UA" dirty="0" err="1" smtClean="0"/>
              <a:t>янин</a:t>
            </a:r>
            <a:r>
              <a:rPr lang="uk-UA" dirty="0" smtClean="0"/>
              <a:t>,</a:t>
            </a:r>
          </a:p>
          <a:p>
            <a:pPr>
              <a:buNone/>
            </a:pPr>
            <a:r>
              <a:rPr lang="uk-UA" dirty="0" err="1" smtClean="0"/>
              <a:t>зв</a:t>
            </a:r>
            <a:r>
              <a:rPr lang="uk-UA" dirty="0" smtClean="0"/>
              <a:t>…</a:t>
            </a:r>
            <a:r>
              <a:rPr lang="uk-UA" dirty="0" err="1" smtClean="0"/>
              <a:t>язок</a:t>
            </a:r>
            <a:r>
              <a:rPr lang="uk-UA" dirty="0" smtClean="0"/>
              <a:t>,</a:t>
            </a:r>
          </a:p>
          <a:p>
            <a:pPr>
              <a:buNone/>
            </a:pPr>
            <a:r>
              <a:rPr lang="uk-UA" dirty="0" err="1" smtClean="0"/>
              <a:t>духм</a:t>
            </a:r>
            <a:r>
              <a:rPr lang="uk-UA" dirty="0" smtClean="0"/>
              <a:t>…</a:t>
            </a:r>
            <a:r>
              <a:rPr lang="uk-UA" dirty="0" err="1" smtClean="0"/>
              <a:t>яний</a:t>
            </a:r>
            <a:r>
              <a:rPr lang="uk-UA" dirty="0" smtClean="0"/>
              <a:t>,</a:t>
            </a:r>
          </a:p>
          <a:p>
            <a:pPr>
              <a:buNone/>
            </a:pPr>
            <a:r>
              <a:rPr lang="uk-UA" dirty="0" smtClean="0"/>
              <a:t>пор…</a:t>
            </a:r>
            <a:r>
              <a:rPr lang="uk-UA" dirty="0" err="1" smtClean="0"/>
              <a:t>ядок</a:t>
            </a:r>
            <a:r>
              <a:rPr lang="uk-UA" dirty="0" smtClean="0"/>
              <a:t>,</a:t>
            </a:r>
          </a:p>
          <a:p>
            <a:pPr>
              <a:buNone/>
            </a:pPr>
            <a:r>
              <a:rPr lang="uk-UA" dirty="0" smtClean="0"/>
              <a:t>бур…</a:t>
            </a:r>
            <a:r>
              <a:rPr lang="uk-UA" dirty="0" err="1" smtClean="0"/>
              <a:t>ян</a:t>
            </a:r>
            <a:r>
              <a:rPr lang="uk-UA" dirty="0" smtClean="0"/>
              <a:t>,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1052736"/>
            <a:ext cx="741682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Записати слова у дві колонки: </a:t>
            </a:r>
            <a:r>
              <a:rPr lang="uk-UA" b="1" i="1" dirty="0" smtClean="0"/>
              <a:t>а) з апострофом б) без апострофа</a:t>
            </a:r>
            <a:endParaRPr lang="uk-UA" b="1" i="1" dirty="0"/>
          </a:p>
        </p:txBody>
      </p:sp>
      <p:cxnSp>
        <p:nvCxnSpPr>
          <p:cNvPr id="7" name="Прямая соединительная линия 6"/>
          <p:cNvCxnSpPr>
            <a:stCxn id="3" idx="0"/>
            <a:endCxn id="3" idx="2"/>
          </p:cNvCxnSpPr>
          <p:nvPr/>
        </p:nvCxnSpPr>
        <p:spPr>
          <a:xfrm>
            <a:off x="4181128" y="1988840"/>
            <a:ext cx="0" cy="3312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283968" y="2060848"/>
            <a:ext cx="316835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uk-UA" sz="2400" dirty="0" smtClean="0"/>
              <a:t>без…</a:t>
            </a:r>
            <a:r>
              <a:rPr lang="uk-UA" sz="2400" dirty="0" err="1" smtClean="0"/>
              <a:t>язикі</a:t>
            </a:r>
            <a:r>
              <a:rPr lang="uk-UA" sz="2400" dirty="0" smtClean="0"/>
              <a:t>,</a:t>
            </a:r>
          </a:p>
          <a:p>
            <a:pPr>
              <a:buNone/>
            </a:pPr>
            <a:r>
              <a:rPr lang="uk-UA" sz="2400" dirty="0" err="1" smtClean="0"/>
              <a:t>тьм</a:t>
            </a:r>
            <a:r>
              <a:rPr lang="uk-UA" sz="2400" dirty="0" smtClean="0"/>
              <a:t>…</a:t>
            </a:r>
            <a:r>
              <a:rPr lang="uk-UA" sz="2400" dirty="0" err="1" smtClean="0"/>
              <a:t>яно</a:t>
            </a:r>
            <a:r>
              <a:rPr lang="uk-UA" sz="2400" dirty="0" smtClean="0"/>
              <a:t>,</a:t>
            </a:r>
          </a:p>
          <a:p>
            <a:pPr>
              <a:buNone/>
            </a:pPr>
            <a:r>
              <a:rPr lang="uk-UA" sz="2400" dirty="0" err="1" smtClean="0"/>
              <a:t>цв</a:t>
            </a:r>
            <a:r>
              <a:rPr lang="uk-UA" sz="2400" dirty="0" smtClean="0"/>
              <a:t>…</a:t>
            </a:r>
            <a:r>
              <a:rPr lang="uk-UA" sz="2400" dirty="0" err="1" smtClean="0"/>
              <a:t>ях</a:t>
            </a:r>
            <a:r>
              <a:rPr lang="uk-UA" sz="2400" dirty="0" smtClean="0"/>
              <a:t>,</a:t>
            </a:r>
          </a:p>
          <a:p>
            <a:pPr>
              <a:buNone/>
            </a:pPr>
            <a:r>
              <a:rPr lang="uk-UA" sz="2400" dirty="0" err="1" smtClean="0"/>
              <a:t>присв</a:t>
            </a:r>
            <a:r>
              <a:rPr lang="uk-UA" sz="2400" dirty="0" smtClean="0"/>
              <a:t>…</a:t>
            </a:r>
            <a:r>
              <a:rPr lang="uk-UA" sz="2400" dirty="0" err="1" smtClean="0"/>
              <a:t>ята</a:t>
            </a:r>
            <a:r>
              <a:rPr lang="uk-UA" sz="2400" dirty="0" smtClean="0"/>
              <a:t>,</a:t>
            </a:r>
          </a:p>
          <a:p>
            <a:pPr>
              <a:buNone/>
            </a:pPr>
            <a:r>
              <a:rPr lang="uk-UA" sz="2400" dirty="0" smtClean="0"/>
              <a:t>реп…</a:t>
            </a:r>
            <a:r>
              <a:rPr lang="uk-UA" sz="2400" dirty="0" err="1" smtClean="0"/>
              <a:t>ях</a:t>
            </a:r>
            <a:r>
              <a:rPr lang="uk-UA" sz="2400" dirty="0" smtClean="0"/>
              <a:t>,</a:t>
            </a:r>
          </a:p>
          <a:p>
            <a:pPr>
              <a:buNone/>
            </a:pPr>
            <a:r>
              <a:rPr lang="uk-UA" sz="2400" dirty="0" smtClean="0"/>
              <a:t>п…</a:t>
            </a:r>
            <a:r>
              <a:rPr lang="uk-UA" sz="2400" dirty="0" err="1" smtClean="0"/>
              <a:t>ятдесят</a:t>
            </a:r>
            <a:r>
              <a:rPr lang="uk-UA" sz="2400" dirty="0" smtClean="0"/>
              <a:t>,</a:t>
            </a:r>
          </a:p>
          <a:p>
            <a:pPr>
              <a:buNone/>
            </a:pPr>
            <a:r>
              <a:rPr lang="uk-UA" sz="2400" dirty="0" smtClean="0"/>
              <a:t>з…</a:t>
            </a:r>
            <a:r>
              <a:rPr lang="uk-UA" sz="2400" dirty="0" err="1" smtClean="0"/>
              <a:t>ясовано</a:t>
            </a:r>
            <a:r>
              <a:rPr lang="uk-UA" sz="2400" dirty="0" smtClean="0"/>
              <a:t>, </a:t>
            </a:r>
          </a:p>
          <a:p>
            <a:pPr>
              <a:buNone/>
            </a:pPr>
            <a:r>
              <a:rPr lang="uk-UA" sz="2400" dirty="0" err="1" smtClean="0"/>
              <a:t>Солов</a:t>
            </a:r>
            <a:r>
              <a:rPr lang="uk-UA" sz="2400" dirty="0" smtClean="0"/>
              <a:t>…</a:t>
            </a:r>
            <a:r>
              <a:rPr lang="uk-UA" sz="2400" dirty="0" err="1" smtClean="0"/>
              <a:t>йов</a:t>
            </a:r>
            <a:r>
              <a:rPr lang="uk-UA" sz="2400" dirty="0" smtClean="0"/>
              <a:t>.</a:t>
            </a:r>
          </a:p>
          <a:p>
            <a:pPr>
              <a:buNone/>
            </a:pPr>
            <a:endParaRPr lang="uk-UA" dirty="0"/>
          </a:p>
        </p:txBody>
      </p:sp>
      <p:sp>
        <p:nvSpPr>
          <p:cNvPr id="17" name="TextBox 16"/>
          <p:cNvSpPr txBox="1"/>
          <p:nvPr/>
        </p:nvSpPr>
        <p:spPr>
          <a:xfrm>
            <a:off x="467544" y="558924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 останніх букв прочитайте назву вірша Володимира Сосюри</a:t>
            </a:r>
            <a:endParaRPr lang="uk-UA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Діагностичний словниковий диктант</a:t>
            </a:r>
            <a:endParaRPr lang="uk-UA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629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273050" indent="-6350">
              <a:buNone/>
            </a:pPr>
            <a:r>
              <a:rPr lang="uk-UA" b="1" dirty="0" err="1" smtClean="0"/>
              <a:t>Горохв</a:t>
            </a:r>
            <a:r>
              <a:rPr lang="uk-UA" b="1" dirty="0" smtClean="0"/>
              <a:t>…</a:t>
            </a:r>
            <a:r>
              <a:rPr lang="uk-UA" b="1" dirty="0" err="1" smtClean="0"/>
              <a:t>яний</a:t>
            </a:r>
            <a:r>
              <a:rPr lang="uk-UA" b="1" dirty="0" smtClean="0"/>
              <a:t>, </a:t>
            </a:r>
            <a:r>
              <a:rPr lang="uk-UA" b="1" dirty="0" err="1" smtClean="0"/>
              <a:t>моркв</a:t>
            </a:r>
            <a:r>
              <a:rPr lang="uk-UA" b="1" dirty="0" smtClean="0"/>
              <a:t>…</a:t>
            </a:r>
            <a:r>
              <a:rPr lang="uk-UA" b="1" dirty="0" err="1" smtClean="0"/>
              <a:t>яний</a:t>
            </a:r>
            <a:r>
              <a:rPr lang="uk-UA" b="1" dirty="0" smtClean="0"/>
              <a:t>, торф…</a:t>
            </a:r>
            <a:r>
              <a:rPr lang="uk-UA" b="1" dirty="0" err="1" smtClean="0"/>
              <a:t>яний</a:t>
            </a:r>
            <a:r>
              <a:rPr lang="uk-UA" b="1" dirty="0" smtClean="0"/>
              <a:t>, </a:t>
            </a:r>
            <a:r>
              <a:rPr lang="uk-UA" b="1" dirty="0" err="1" smtClean="0"/>
              <a:t>хом</a:t>
            </a:r>
            <a:r>
              <a:rPr lang="uk-UA" b="1" dirty="0" smtClean="0"/>
              <a:t>…як, над…яр…я, без…ядерний, без…</a:t>
            </a:r>
            <a:r>
              <a:rPr lang="uk-UA" b="1" dirty="0" err="1" smtClean="0"/>
              <a:t>язикий</a:t>
            </a:r>
            <a:r>
              <a:rPr lang="uk-UA" b="1" dirty="0" smtClean="0"/>
              <a:t>, </a:t>
            </a:r>
            <a:r>
              <a:rPr lang="uk-UA" b="1" dirty="0" err="1" smtClean="0"/>
              <a:t>зв</a:t>
            </a:r>
            <a:r>
              <a:rPr lang="uk-UA" b="1" dirty="0" smtClean="0"/>
              <a:t>…</a:t>
            </a:r>
            <a:r>
              <a:rPr lang="uk-UA" b="1" dirty="0" err="1" smtClean="0"/>
              <a:t>язати</a:t>
            </a:r>
            <a:r>
              <a:rPr lang="uk-UA" b="1" dirty="0" smtClean="0"/>
              <a:t>, з…</a:t>
            </a:r>
            <a:r>
              <a:rPr lang="uk-UA" b="1" dirty="0" err="1" smtClean="0"/>
              <a:t>юршитися</a:t>
            </a:r>
            <a:r>
              <a:rPr lang="uk-UA" b="1" dirty="0" smtClean="0"/>
              <a:t>, п…</a:t>
            </a:r>
            <a:r>
              <a:rPr lang="uk-UA" b="1" dirty="0" err="1" smtClean="0"/>
              <a:t>ят</a:t>
            </a:r>
            <a:r>
              <a:rPr lang="uk-UA" b="1" dirty="0" smtClean="0"/>
              <a:t>…</a:t>
            </a:r>
            <a:r>
              <a:rPr lang="uk-UA" b="1" dirty="0" err="1" smtClean="0"/>
              <a:t>сот</a:t>
            </a:r>
            <a:r>
              <a:rPr lang="uk-UA" b="1" dirty="0" smtClean="0"/>
              <a:t>, об…єднання, різ…б…яр, </a:t>
            </a:r>
            <a:r>
              <a:rPr lang="uk-UA" b="1" dirty="0" err="1" smtClean="0"/>
              <a:t>тьм</a:t>
            </a:r>
            <a:r>
              <a:rPr lang="uk-UA" b="1" dirty="0" smtClean="0"/>
              <a:t>…</a:t>
            </a:r>
            <a:r>
              <a:rPr lang="uk-UA" b="1" dirty="0" err="1" smtClean="0"/>
              <a:t>яний</a:t>
            </a:r>
            <a:r>
              <a:rPr lang="uk-UA" b="1" dirty="0" smtClean="0"/>
              <a:t>, </a:t>
            </a:r>
            <a:r>
              <a:rPr lang="uk-UA" b="1" dirty="0" err="1" smtClean="0"/>
              <a:t>духм</a:t>
            </a:r>
            <a:r>
              <a:rPr lang="uk-UA" b="1" dirty="0" smtClean="0"/>
              <a:t>…</a:t>
            </a:r>
            <a:r>
              <a:rPr lang="uk-UA" b="1" dirty="0" err="1" smtClean="0"/>
              <a:t>яний</a:t>
            </a:r>
            <a:r>
              <a:rPr lang="uk-UA" b="1" dirty="0" smtClean="0"/>
              <a:t>, </a:t>
            </a:r>
            <a:r>
              <a:rPr lang="uk-UA" b="1" dirty="0" err="1" smtClean="0"/>
              <a:t>дев</a:t>
            </a:r>
            <a:r>
              <a:rPr lang="uk-UA" b="1" dirty="0" smtClean="0"/>
              <a:t>…</a:t>
            </a:r>
            <a:r>
              <a:rPr lang="uk-UA" b="1" dirty="0" err="1" smtClean="0"/>
              <a:t>ятсот</a:t>
            </a:r>
            <a:r>
              <a:rPr lang="uk-UA" b="1" dirty="0" smtClean="0"/>
              <a:t>, </a:t>
            </a:r>
            <a:r>
              <a:rPr lang="uk-UA" b="1" dirty="0" err="1" smtClean="0"/>
              <a:t>хутор</a:t>
            </a:r>
            <a:r>
              <a:rPr lang="uk-UA" b="1" dirty="0" smtClean="0"/>
              <a:t>…</a:t>
            </a:r>
            <a:r>
              <a:rPr lang="uk-UA" b="1" dirty="0" err="1" smtClean="0"/>
              <a:t>янин</a:t>
            </a:r>
            <a:r>
              <a:rPr lang="uk-UA" b="1" dirty="0" smtClean="0"/>
              <a:t>, пор…</a:t>
            </a:r>
            <a:r>
              <a:rPr lang="uk-UA" b="1" dirty="0" err="1" smtClean="0"/>
              <a:t>ядок</a:t>
            </a:r>
            <a:r>
              <a:rPr lang="uk-UA" b="1" dirty="0" smtClean="0"/>
              <a:t>, бур…</a:t>
            </a:r>
            <a:r>
              <a:rPr lang="uk-UA" b="1" dirty="0" err="1" smtClean="0"/>
              <a:t>ян</a:t>
            </a:r>
            <a:r>
              <a:rPr lang="uk-UA" b="1" dirty="0" smtClean="0"/>
              <a:t>, </a:t>
            </a:r>
            <a:r>
              <a:rPr lang="uk-UA" b="1" dirty="0" err="1" smtClean="0"/>
              <a:t>цв</a:t>
            </a:r>
            <a:r>
              <a:rPr lang="uk-UA" b="1" dirty="0" smtClean="0"/>
              <a:t>…</a:t>
            </a:r>
            <a:r>
              <a:rPr lang="uk-UA" b="1" dirty="0" err="1" smtClean="0"/>
              <a:t>ях</a:t>
            </a:r>
            <a:r>
              <a:rPr lang="uk-UA" b="1" dirty="0" smtClean="0"/>
              <a:t>, </a:t>
            </a:r>
            <a:r>
              <a:rPr lang="uk-UA" b="1" dirty="0" err="1" smtClean="0"/>
              <a:t>присв</a:t>
            </a:r>
            <a:r>
              <a:rPr lang="uk-UA" b="1" dirty="0" smtClean="0"/>
              <a:t>…</a:t>
            </a:r>
            <a:r>
              <a:rPr lang="uk-UA" b="1" dirty="0" err="1" smtClean="0"/>
              <a:t>ята</a:t>
            </a:r>
            <a:r>
              <a:rPr lang="uk-UA" b="1" dirty="0" smtClean="0"/>
              <a:t>, </a:t>
            </a:r>
            <a:r>
              <a:rPr lang="uk-UA" b="1" dirty="0" err="1" smtClean="0"/>
              <a:t>св</a:t>
            </a:r>
            <a:r>
              <a:rPr lang="uk-UA" b="1" dirty="0" smtClean="0"/>
              <a:t>…</a:t>
            </a:r>
            <a:r>
              <a:rPr lang="uk-UA" b="1" dirty="0" err="1" smtClean="0"/>
              <a:t>ято</a:t>
            </a:r>
            <a:r>
              <a:rPr lang="uk-UA" b="1" dirty="0" smtClean="0"/>
              <a:t>, з…ясувати, </a:t>
            </a:r>
            <a:r>
              <a:rPr lang="uk-UA" b="1" dirty="0" err="1" smtClean="0"/>
              <a:t>медв</a:t>
            </a:r>
            <a:r>
              <a:rPr lang="uk-UA" b="1" dirty="0" smtClean="0"/>
              <a:t>…</a:t>
            </a:r>
            <a:r>
              <a:rPr lang="uk-UA" b="1" dirty="0" err="1" smtClean="0"/>
              <a:t>яний</a:t>
            </a:r>
            <a:r>
              <a:rPr lang="uk-UA" b="1" dirty="0" smtClean="0"/>
              <a:t>, арф…яр, </a:t>
            </a:r>
            <a:r>
              <a:rPr lang="uk-UA" b="1" dirty="0" err="1" smtClean="0"/>
              <a:t>дзв</a:t>
            </a:r>
            <a:r>
              <a:rPr lang="uk-UA" b="1" dirty="0" smtClean="0"/>
              <a:t>…якати, </a:t>
            </a:r>
            <a:r>
              <a:rPr lang="uk-UA" b="1" dirty="0" err="1" smtClean="0"/>
              <a:t>сузір</a:t>
            </a:r>
            <a:r>
              <a:rPr lang="uk-UA" b="1" dirty="0" smtClean="0"/>
              <a:t>…я, </a:t>
            </a:r>
            <a:r>
              <a:rPr lang="uk-UA" b="1" dirty="0" err="1" smtClean="0"/>
              <a:t>харків</a:t>
            </a:r>
            <a:r>
              <a:rPr lang="uk-UA" b="1" dirty="0" smtClean="0"/>
              <a:t>…</a:t>
            </a:r>
            <a:r>
              <a:rPr lang="uk-UA" b="1" dirty="0" err="1" smtClean="0"/>
              <a:t>янин</a:t>
            </a:r>
            <a:r>
              <a:rPr lang="uk-UA" b="1" dirty="0" smtClean="0"/>
              <a:t>, вар…яг, від…</a:t>
            </a:r>
            <a:r>
              <a:rPr lang="uk-UA" b="1" dirty="0" err="1" smtClean="0"/>
              <a:t>їзд</a:t>
            </a:r>
            <a:r>
              <a:rPr lang="uk-UA" b="1" dirty="0" smtClean="0"/>
              <a:t>, мавп…</a:t>
            </a:r>
            <a:r>
              <a:rPr lang="uk-UA" b="1" dirty="0" err="1" smtClean="0"/>
              <a:t>ячий</a:t>
            </a:r>
            <a:r>
              <a:rPr lang="uk-UA" b="1" dirty="0" smtClean="0"/>
              <a:t>, при…</a:t>
            </a:r>
            <a:r>
              <a:rPr lang="uk-UA" b="1" dirty="0" err="1" smtClean="0"/>
              <a:t>їзд</a:t>
            </a:r>
            <a:r>
              <a:rPr lang="uk-UA" b="1" dirty="0" smtClean="0"/>
              <a:t>.</a:t>
            </a:r>
            <a:endParaRPr lang="uk-UA" dirty="0" smtClean="0"/>
          </a:p>
          <a:p>
            <a:pPr>
              <a:buNone/>
            </a:pP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5445224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Написання всіх цих слів залежить від дуже простого майже «математичного» правила. Уважно розгляньте його і навчитеся писати слова на цю орфограму правильно. (зверніться до правил</a:t>
            </a:r>
            <a:r>
              <a:rPr lang="uk-UA" dirty="0" smtClean="0"/>
              <a:t>)</a:t>
            </a:r>
          </a:p>
          <a:p>
            <a:r>
              <a:rPr lang="uk-UA" dirty="0" smtClean="0"/>
              <a:t> </a:t>
            </a:r>
            <a:endParaRPr lang="uk-UA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70767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Творче завдання</a:t>
            </a:r>
            <a:endParaRPr lang="uk-UA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1547664" y="2348880"/>
            <a:ext cx="2602632" cy="32270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буденний </a:t>
            </a:r>
          </a:p>
          <a:p>
            <a:r>
              <a:rPr lang="uk-UA" dirty="0" smtClean="0"/>
              <a:t>блиск</a:t>
            </a:r>
          </a:p>
          <a:p>
            <a:r>
              <a:rPr lang="uk-UA" dirty="0" smtClean="0"/>
              <a:t>важливо</a:t>
            </a:r>
          </a:p>
          <a:p>
            <a:r>
              <a:rPr lang="uk-UA" dirty="0" smtClean="0"/>
              <a:t>відвага</a:t>
            </a:r>
          </a:p>
          <a:p>
            <a:r>
              <a:rPr lang="uk-UA" dirty="0" smtClean="0"/>
              <a:t>розділяти</a:t>
            </a:r>
          </a:p>
          <a:p>
            <a:r>
              <a:rPr lang="uk-UA" dirty="0" smtClean="0"/>
              <a:t>згуртовувати</a:t>
            </a:r>
          </a:p>
          <a:p>
            <a:r>
              <a:rPr lang="uk-UA" dirty="0" smtClean="0"/>
              <a:t>хвороба</a:t>
            </a:r>
          </a:p>
          <a:p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211960" y="2348880"/>
            <a:ext cx="2808312" cy="32270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 smtClean="0"/>
              <a:t>святковий</a:t>
            </a:r>
          </a:p>
          <a:p>
            <a:r>
              <a:rPr lang="uk-UA" dirty="0" smtClean="0"/>
              <a:t>тьмяність</a:t>
            </a:r>
          </a:p>
          <a:p>
            <a:r>
              <a:rPr lang="uk-UA" dirty="0" smtClean="0"/>
              <a:t>дріб'язково</a:t>
            </a:r>
          </a:p>
          <a:p>
            <a:r>
              <a:rPr lang="uk-UA" dirty="0" smtClean="0"/>
              <a:t>сором'язливість</a:t>
            </a:r>
          </a:p>
          <a:p>
            <a:r>
              <a:rPr lang="uk-UA" dirty="0" smtClean="0"/>
              <a:t>об'єднувати</a:t>
            </a:r>
          </a:p>
          <a:p>
            <a:r>
              <a:rPr lang="uk-UA" dirty="0" smtClean="0"/>
              <a:t>роз'єднувати</a:t>
            </a:r>
          </a:p>
          <a:p>
            <a:r>
              <a:rPr lang="uk-UA" dirty="0" smtClean="0"/>
              <a:t>здоров'я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1268760"/>
            <a:ext cx="748883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До поданих слів записати антоніми з орфограмою «Вживання апострофа». Пояснити правопис за допомогою правил.</a:t>
            </a:r>
            <a:endParaRPr lang="uk-UA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Тестові завдання</a:t>
            </a:r>
            <a:endParaRPr lang="uk-UA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uk-UA" dirty="0" smtClean="0"/>
              <a:t>1. Виберіть рядок, у якому всі слова слід писати з апострофом.</a:t>
            </a:r>
          </a:p>
          <a:p>
            <a:pPr marL="457200" indent="-457200">
              <a:buNone/>
            </a:pPr>
            <a:r>
              <a:rPr lang="uk-UA" dirty="0" smtClean="0"/>
              <a:t>а) з…юрмитися, верхів…я, п…</a:t>
            </a:r>
            <a:r>
              <a:rPr lang="uk-UA" dirty="0" err="1" smtClean="0"/>
              <a:t>юре</a:t>
            </a:r>
            <a:r>
              <a:rPr lang="uk-UA" dirty="0" smtClean="0"/>
              <a:t>, п…</a:t>
            </a:r>
            <a:r>
              <a:rPr lang="uk-UA" dirty="0" err="1" smtClean="0"/>
              <a:t>єдестал</a:t>
            </a:r>
            <a:r>
              <a:rPr lang="uk-UA" dirty="0" smtClean="0"/>
              <a:t>;</a:t>
            </a:r>
          </a:p>
          <a:p>
            <a:pPr marL="457200" indent="-457200">
              <a:buNone/>
            </a:pPr>
            <a:r>
              <a:rPr lang="uk-UA" dirty="0" smtClean="0"/>
              <a:t>б) мавп…</a:t>
            </a:r>
            <a:r>
              <a:rPr lang="uk-UA" dirty="0" err="1" smtClean="0"/>
              <a:t>ячий</a:t>
            </a:r>
            <a:r>
              <a:rPr lang="uk-UA" dirty="0" smtClean="0"/>
              <a:t>, </a:t>
            </a:r>
            <a:r>
              <a:rPr lang="uk-UA" dirty="0" err="1" smtClean="0"/>
              <a:t>тьм</a:t>
            </a:r>
            <a:r>
              <a:rPr lang="uk-UA" dirty="0" smtClean="0"/>
              <a:t>…</a:t>
            </a:r>
            <a:r>
              <a:rPr lang="uk-UA" dirty="0" err="1" smtClean="0"/>
              <a:t>яний</a:t>
            </a:r>
            <a:r>
              <a:rPr lang="uk-UA" dirty="0" smtClean="0"/>
              <a:t>, пів…яблука, об…</a:t>
            </a:r>
            <a:r>
              <a:rPr lang="uk-UA" dirty="0" err="1" smtClean="0"/>
              <a:t>їзд</a:t>
            </a:r>
            <a:r>
              <a:rPr lang="uk-UA" dirty="0" smtClean="0"/>
              <a:t>;</a:t>
            </a:r>
          </a:p>
          <a:p>
            <a:pPr marL="457200" indent="-457200">
              <a:buNone/>
            </a:pPr>
            <a:r>
              <a:rPr lang="uk-UA" dirty="0" smtClean="0"/>
              <a:t>в) </a:t>
            </a:r>
            <a:r>
              <a:rPr lang="uk-UA" dirty="0" err="1" smtClean="0"/>
              <a:t>духм</a:t>
            </a:r>
            <a:r>
              <a:rPr lang="uk-UA" dirty="0" smtClean="0"/>
              <a:t>…</a:t>
            </a:r>
            <a:r>
              <a:rPr lang="uk-UA" dirty="0" err="1" smtClean="0"/>
              <a:t>яний</a:t>
            </a:r>
            <a:r>
              <a:rPr lang="uk-UA" dirty="0" smtClean="0"/>
              <a:t>, </a:t>
            </a:r>
            <a:r>
              <a:rPr lang="uk-UA" dirty="0" err="1" smtClean="0"/>
              <a:t>прислів</a:t>
            </a:r>
            <a:r>
              <a:rPr lang="uk-UA" dirty="0" smtClean="0"/>
              <a:t>…я, </a:t>
            </a:r>
            <a:r>
              <a:rPr lang="uk-UA" dirty="0" err="1" smtClean="0"/>
              <a:t>полум</a:t>
            </a:r>
            <a:r>
              <a:rPr lang="uk-UA" dirty="0" smtClean="0"/>
              <a:t>…я, </a:t>
            </a:r>
            <a:r>
              <a:rPr lang="uk-UA" dirty="0" err="1" smtClean="0"/>
              <a:t>зв</a:t>
            </a:r>
            <a:r>
              <a:rPr lang="uk-UA" dirty="0" smtClean="0"/>
              <a:t>…</a:t>
            </a:r>
            <a:r>
              <a:rPr lang="uk-UA" dirty="0" err="1" smtClean="0"/>
              <a:t>язок</a:t>
            </a:r>
            <a:r>
              <a:rPr lang="uk-UA" dirty="0" smtClean="0"/>
              <a:t>;</a:t>
            </a:r>
          </a:p>
          <a:p>
            <a:pPr marL="457200" indent="-457200">
              <a:buNone/>
            </a:pPr>
            <a:r>
              <a:rPr lang="uk-UA" dirty="0" smtClean="0"/>
              <a:t>г) п…ять, бур…</a:t>
            </a:r>
            <a:r>
              <a:rPr lang="uk-UA" dirty="0" err="1" smtClean="0"/>
              <a:t>ян</a:t>
            </a:r>
            <a:r>
              <a:rPr lang="uk-UA" dirty="0" smtClean="0"/>
              <a:t>, </a:t>
            </a:r>
            <a:r>
              <a:rPr lang="uk-UA" dirty="0" err="1" smtClean="0"/>
              <a:t>рум</a:t>
            </a:r>
            <a:r>
              <a:rPr lang="uk-UA" dirty="0" smtClean="0"/>
              <a:t>…</a:t>
            </a:r>
            <a:r>
              <a:rPr lang="uk-UA" dirty="0" err="1" smtClean="0"/>
              <a:t>яний</a:t>
            </a:r>
            <a:r>
              <a:rPr lang="uk-UA" dirty="0" smtClean="0"/>
              <a:t>, з…єднати.</a:t>
            </a:r>
          </a:p>
          <a:p>
            <a:pPr marL="457200" indent="-457200">
              <a:buNone/>
            </a:pPr>
            <a:endParaRPr lang="uk-UA" dirty="0" smtClean="0"/>
          </a:p>
          <a:p>
            <a:pPr marL="457200" indent="-457200">
              <a:buNone/>
            </a:pPr>
            <a:r>
              <a:rPr lang="uk-UA" dirty="0" smtClean="0"/>
              <a:t>2. У якому рядку всі слова слід писати з апострофом?</a:t>
            </a:r>
          </a:p>
          <a:p>
            <a:pPr marL="457200" indent="-457200">
              <a:buNone/>
            </a:pPr>
            <a:r>
              <a:rPr lang="uk-UA" dirty="0" smtClean="0"/>
              <a:t>а) подвір…я, роз…</a:t>
            </a:r>
            <a:r>
              <a:rPr lang="uk-UA" dirty="0" err="1" smtClean="0"/>
              <a:t>яснити</a:t>
            </a:r>
            <a:r>
              <a:rPr lang="uk-UA" dirty="0" smtClean="0"/>
              <a:t>, </a:t>
            </a:r>
            <a:r>
              <a:rPr lang="uk-UA" dirty="0" err="1" smtClean="0"/>
              <a:t>св</a:t>
            </a:r>
            <a:r>
              <a:rPr lang="uk-UA" dirty="0" smtClean="0"/>
              <a:t>…</a:t>
            </a:r>
            <a:r>
              <a:rPr lang="uk-UA" dirty="0" err="1" smtClean="0"/>
              <a:t>ято</a:t>
            </a:r>
            <a:r>
              <a:rPr lang="uk-UA" dirty="0" smtClean="0"/>
              <a:t>, </a:t>
            </a:r>
            <a:r>
              <a:rPr lang="uk-UA" dirty="0" err="1" smtClean="0"/>
              <a:t>дит</a:t>
            </a:r>
            <a:r>
              <a:rPr lang="uk-UA" dirty="0" smtClean="0"/>
              <a:t>…ясла;</a:t>
            </a:r>
          </a:p>
          <a:p>
            <a:pPr marL="457200" indent="-457200">
              <a:buNone/>
            </a:pPr>
            <a:r>
              <a:rPr lang="uk-UA" dirty="0" smtClean="0"/>
              <a:t>б) арф…яр, сім…я, довір…я, </a:t>
            </a:r>
            <a:r>
              <a:rPr lang="uk-UA" dirty="0" err="1" smtClean="0"/>
              <a:t>полум</a:t>
            </a:r>
            <a:r>
              <a:rPr lang="uk-UA" dirty="0" smtClean="0"/>
              <a:t>…я;</a:t>
            </a:r>
          </a:p>
          <a:p>
            <a:pPr marL="457200" indent="-457200">
              <a:buNone/>
            </a:pPr>
            <a:r>
              <a:rPr lang="uk-UA" dirty="0" smtClean="0"/>
              <a:t>в) р…</a:t>
            </a:r>
            <a:r>
              <a:rPr lang="uk-UA" dirty="0" err="1" smtClean="0"/>
              <a:t>яст</a:t>
            </a:r>
            <a:r>
              <a:rPr lang="uk-UA" dirty="0" smtClean="0"/>
              <a:t>, </a:t>
            </a:r>
            <a:r>
              <a:rPr lang="uk-UA" dirty="0" err="1" smtClean="0"/>
              <a:t>св</a:t>
            </a:r>
            <a:r>
              <a:rPr lang="uk-UA" dirty="0" smtClean="0"/>
              <a:t>…ятковий, мор…як, куп…юра;</a:t>
            </a:r>
          </a:p>
          <a:p>
            <a:pPr marL="457200" indent="-457200">
              <a:buNone/>
            </a:pPr>
            <a:r>
              <a:rPr lang="uk-UA" dirty="0" smtClean="0"/>
              <a:t>г) б…</a:t>
            </a:r>
            <a:r>
              <a:rPr lang="uk-UA" dirty="0" err="1" smtClean="0"/>
              <a:t>юджет</a:t>
            </a:r>
            <a:r>
              <a:rPr lang="uk-UA" dirty="0" smtClean="0"/>
              <a:t>, грав…юра, б…</a:t>
            </a:r>
            <a:r>
              <a:rPr lang="uk-UA" dirty="0" err="1" smtClean="0"/>
              <a:t>юджет</a:t>
            </a:r>
            <a:r>
              <a:rPr lang="uk-UA" dirty="0" smtClean="0"/>
              <a:t>, р…ясно.</a:t>
            </a:r>
            <a:endParaRPr lang="uk-UA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692696"/>
            <a:ext cx="7467600" cy="54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3. З'ясувати, у якому рядку допущено орфографічну помилку.</a:t>
            </a:r>
          </a:p>
          <a:p>
            <a:pPr>
              <a:buNone/>
            </a:pPr>
            <a:r>
              <a:rPr lang="uk-UA" dirty="0" smtClean="0"/>
              <a:t>а) п'ять, пам’ять, черв'як,  верб'я;</a:t>
            </a:r>
          </a:p>
          <a:p>
            <a:pPr>
              <a:buNone/>
            </a:pPr>
            <a:r>
              <a:rPr lang="uk-UA" dirty="0" smtClean="0"/>
              <a:t>б) зв’язок, розм'якшити, бур'ян, пір'я; </a:t>
            </a:r>
          </a:p>
          <a:p>
            <a:pPr>
              <a:buNone/>
            </a:pPr>
            <a:r>
              <a:rPr lang="uk-UA" dirty="0" smtClean="0"/>
              <a:t>в) з'їхати, з'явитися, бар'єр, реп'ях;</a:t>
            </a:r>
          </a:p>
          <a:p>
            <a:pPr>
              <a:buNone/>
            </a:pPr>
            <a:r>
              <a:rPr lang="uk-UA" dirty="0" smtClean="0"/>
              <a:t>г) солов'їний, кам'яний, пам'ятка, </a:t>
            </a:r>
            <a:r>
              <a:rPr lang="uk-UA" dirty="0" err="1" smtClean="0"/>
              <a:t>тьм</a:t>
            </a:r>
            <a:r>
              <a:rPr lang="uk-UA" dirty="0" err="1" smtClean="0">
                <a:latin typeface="Calibri"/>
              </a:rPr>
              <a:t>'</a:t>
            </a:r>
            <a:r>
              <a:rPr lang="uk-UA" dirty="0" err="1" smtClean="0"/>
              <a:t>яний</a:t>
            </a:r>
            <a:r>
              <a:rPr lang="uk-UA" dirty="0" smtClean="0"/>
              <a:t>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4. З'ясувати, у </a:t>
            </a:r>
            <a:r>
              <a:rPr lang="uk-UA" dirty="0" smtClean="0"/>
              <a:t>якому рядку допущено орфографічну помилку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а) зав'язь, торф'яний, </a:t>
            </a:r>
            <a:r>
              <a:rPr lang="uk-UA" dirty="0" err="1" smtClean="0"/>
              <a:t>мавп</a:t>
            </a:r>
            <a:r>
              <a:rPr lang="uk-UA" dirty="0" err="1" smtClean="0">
                <a:latin typeface="Calibri"/>
              </a:rPr>
              <a:t>'</a:t>
            </a:r>
            <a:r>
              <a:rPr lang="uk-UA" dirty="0" err="1" smtClean="0"/>
              <a:t>ячий</a:t>
            </a:r>
            <a:r>
              <a:rPr lang="uk-UA" dirty="0" smtClean="0"/>
              <a:t>, пір'їна; </a:t>
            </a:r>
          </a:p>
          <a:p>
            <a:pPr>
              <a:buNone/>
            </a:pPr>
            <a:r>
              <a:rPr lang="uk-UA" dirty="0" smtClean="0"/>
              <a:t>б) ін'єкція, в'їзд, полум'я, арф'яр, зів'ялий;</a:t>
            </a:r>
          </a:p>
          <a:p>
            <a:pPr>
              <a:buNone/>
            </a:pPr>
            <a:r>
              <a:rPr lang="uk-UA" dirty="0" smtClean="0"/>
              <a:t>в) черв'як, з'ясувати, ад'ютант, інтерв'ю;</a:t>
            </a:r>
          </a:p>
          <a:p>
            <a:pPr>
              <a:buNone/>
            </a:pPr>
            <a:r>
              <a:rPr lang="uk-UA" dirty="0" smtClean="0"/>
              <a:t>г) полум'я, комп'ютер, з'їзд, міжгір'я.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uk-UA" dirty="0" smtClean="0"/>
              <a:t>Підсумок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71184" cy="226084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sz="2300" dirty="0" smtClean="0"/>
              <a:t>За яким правилом ставлять апостроф у словах </a:t>
            </a:r>
            <a:r>
              <a:rPr lang="uk-UA" sz="2300" b="1" i="1" dirty="0" smtClean="0"/>
              <a:t>з'юрмитися, під'язичний</a:t>
            </a:r>
            <a:r>
              <a:rPr lang="uk-UA" sz="2300" dirty="0" smtClean="0"/>
              <a:t>?</a:t>
            </a:r>
          </a:p>
          <a:p>
            <a:pPr>
              <a:buFont typeface="Wingdings" pitchFamily="2" charset="2"/>
              <a:buChar char="Ø"/>
            </a:pPr>
            <a:r>
              <a:rPr lang="uk-UA" sz="2300" dirty="0" smtClean="0"/>
              <a:t>Чому не ставиться апостроф після </a:t>
            </a:r>
            <a:r>
              <a:rPr lang="uk-UA" sz="2300" b="1" i="1" dirty="0" smtClean="0"/>
              <a:t>р</a:t>
            </a:r>
            <a:r>
              <a:rPr lang="uk-UA" sz="2300" dirty="0" smtClean="0"/>
              <a:t> у словах </a:t>
            </a:r>
            <a:r>
              <a:rPr lang="uk-UA" sz="2300" b="1" i="1" dirty="0" smtClean="0"/>
              <a:t>повітря, рясний</a:t>
            </a:r>
            <a:r>
              <a:rPr lang="uk-UA" sz="2300" dirty="0" smtClean="0"/>
              <a:t>?</a:t>
            </a:r>
          </a:p>
          <a:p>
            <a:pPr>
              <a:buFont typeface="Wingdings" pitchFamily="2" charset="2"/>
              <a:buChar char="Ø"/>
            </a:pPr>
            <a:r>
              <a:rPr lang="uk-UA" sz="2300" dirty="0" smtClean="0"/>
              <a:t>У яких словах апостроф ставиться після літери </a:t>
            </a:r>
            <a:r>
              <a:rPr lang="uk-UA" sz="2300" b="1" i="1" dirty="0" smtClean="0"/>
              <a:t>к</a:t>
            </a:r>
            <a:r>
              <a:rPr lang="uk-UA" sz="2300" dirty="0" smtClean="0"/>
              <a:t> </a:t>
            </a:r>
            <a:r>
              <a:rPr lang="uk-UA" sz="2300" dirty="0" smtClean="0"/>
              <a:t>?</a:t>
            </a:r>
          </a:p>
          <a:p>
            <a:pPr>
              <a:buNone/>
            </a:pPr>
            <a:endParaRPr lang="uk-UA" dirty="0" smtClean="0"/>
          </a:p>
          <a:p>
            <a:pPr>
              <a:buFont typeface="Wingdings" pitchFamily="2" charset="2"/>
              <a:buChar char="Ø"/>
            </a:pP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4221088"/>
            <a:ext cx="76328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ДОМАШНЯ РОБОТА</a:t>
            </a:r>
          </a:p>
          <a:p>
            <a:endParaRPr lang="uk-UA" dirty="0" smtClean="0"/>
          </a:p>
          <a:p>
            <a:r>
              <a:rPr lang="uk-UA" b="1" i="1" dirty="0" smtClean="0"/>
              <a:t>Вправа 78.</a:t>
            </a:r>
            <a:r>
              <a:rPr lang="uk-UA" dirty="0" smtClean="0"/>
              <a:t> Підручник (</a:t>
            </a:r>
            <a:r>
              <a:rPr lang="uk-UA" dirty="0" err="1" smtClean="0"/>
              <a:t>Глазова</a:t>
            </a:r>
            <a:r>
              <a:rPr lang="uk-UA" dirty="0" smtClean="0"/>
              <a:t> О., Кузнєцов Ю.  Українська мова. Академічний рівень. </a:t>
            </a:r>
            <a:r>
              <a:rPr lang="uk-UA" dirty="0" smtClean="0"/>
              <a:t>–</a:t>
            </a:r>
            <a:r>
              <a:rPr lang="uk-UA" dirty="0" smtClean="0"/>
              <a:t> К : Зодіак </a:t>
            </a:r>
            <a:r>
              <a:rPr lang="uk-UA" dirty="0" smtClean="0"/>
              <a:t>–</a:t>
            </a:r>
            <a:r>
              <a:rPr lang="uk-UA" dirty="0" smtClean="0"/>
              <a:t> ЕКО, 2010)</a:t>
            </a:r>
          </a:p>
          <a:p>
            <a:endParaRPr lang="uk-UA" dirty="0" smtClean="0"/>
          </a:p>
          <a:p>
            <a:r>
              <a:rPr lang="uk-UA" b="1" i="1" dirty="0" smtClean="0"/>
              <a:t>Скласти тестові завдання, які б перевіряли вживання апострофа.</a:t>
            </a:r>
            <a:endParaRPr lang="uk-UA" b="1" i="1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/>
          <a:lstStyle/>
          <a:p>
            <a:r>
              <a:rPr lang="uk-UA" dirty="0" smtClean="0"/>
              <a:t>Мета: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4873752"/>
          </a:xfrm>
        </p:spPr>
        <p:txBody>
          <a:bodyPr/>
          <a:lstStyle/>
          <a:p>
            <a:r>
              <a:rPr lang="uk-UA" dirty="0" smtClean="0"/>
              <a:t>систематизувати й узагальнити знання, здобуті учнями в середніх класах, про складні випадки правопису апострофа; </a:t>
            </a:r>
            <a:endParaRPr lang="en-US" dirty="0" smtClean="0"/>
          </a:p>
          <a:p>
            <a:r>
              <a:rPr lang="uk-UA" dirty="0" smtClean="0"/>
              <a:t>формувати орфоепічні навички, культуру усного і писемного мовлення; </a:t>
            </a:r>
            <a:endParaRPr lang="en-US" dirty="0" smtClean="0"/>
          </a:p>
          <a:p>
            <a:r>
              <a:rPr lang="uk-UA" dirty="0" smtClean="0"/>
              <a:t>удосконалювати вміння знаходити й виправляти орфографічні помилки в писемному мовленні; </a:t>
            </a:r>
            <a:endParaRPr lang="en-US" dirty="0" smtClean="0"/>
          </a:p>
          <a:p>
            <a:r>
              <a:rPr lang="uk-UA" dirty="0" smtClean="0"/>
              <a:t>виховувати в учнів повагу до особистості, пошану до рідної землі; </a:t>
            </a:r>
            <a:endParaRPr lang="en-US" dirty="0" smtClean="0"/>
          </a:p>
          <a:p>
            <a:r>
              <a:rPr lang="uk-UA" dirty="0" smtClean="0"/>
              <a:t>розвивати критичне та логічне мислення; </a:t>
            </a:r>
            <a:endParaRPr lang="en-US" dirty="0" smtClean="0"/>
          </a:p>
          <a:p>
            <a:r>
              <a:rPr lang="uk-UA" dirty="0" smtClean="0"/>
              <a:t>через дидактичний матеріал вчити відчувати красу рідної землі.</a:t>
            </a:r>
          </a:p>
          <a:p>
            <a:endParaRPr lang="uk-UA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244827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Тип уроку</a:t>
            </a:r>
            <a:r>
              <a:rPr lang="uk-UA" dirty="0" smtClean="0"/>
              <a:t>: урок систематизації знань, формування практичних умінь і навичок.</a:t>
            </a:r>
            <a:endParaRPr lang="en-US" dirty="0" smtClean="0"/>
          </a:p>
          <a:p>
            <a:pPr algn="ctr">
              <a:buNone/>
            </a:pPr>
            <a:r>
              <a:rPr lang="uk-UA" dirty="0" smtClean="0"/>
              <a:t> </a:t>
            </a:r>
          </a:p>
          <a:p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Цілі </a:t>
            </a:r>
            <a:r>
              <a:rPr lang="uk-UA" dirty="0" smtClean="0"/>
              <a:t>(очікувані результати)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852936"/>
            <a:ext cx="7467600" cy="936104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Вміти</a:t>
            </a:r>
            <a:r>
              <a:rPr lang="uk-UA" dirty="0" smtClean="0"/>
              <a:t>: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467600" cy="1944216"/>
          </a:xfrm>
        </p:spPr>
        <p:txBody>
          <a:bodyPr>
            <a:normAutofit/>
          </a:bodyPr>
          <a:lstStyle/>
          <a:p>
            <a:pPr lvl="0"/>
            <a:r>
              <a:rPr lang="uk-UA" dirty="0" smtClean="0"/>
              <a:t>складні випадки </a:t>
            </a:r>
            <a:r>
              <a:rPr lang="uk-UA" dirty="0" err="1" smtClean="0"/>
              <a:t>випадки</a:t>
            </a:r>
            <a:r>
              <a:rPr lang="uk-UA" dirty="0" smtClean="0"/>
              <a:t> вживання апострофа;</a:t>
            </a:r>
          </a:p>
          <a:p>
            <a:pPr lvl="0"/>
            <a:r>
              <a:rPr lang="uk-UA" dirty="0" smtClean="0"/>
              <a:t>правопис написання слів з апострофом і без апострофа</a:t>
            </a:r>
          </a:p>
          <a:p>
            <a:pPr>
              <a:buNone/>
            </a:pPr>
            <a:endParaRPr lang="uk-UA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09600" y="427038"/>
            <a:ext cx="7467600" cy="841722"/>
          </a:xfrm>
          <a:prstGeom prst="rect">
            <a:avLst/>
          </a:prstGeom>
        </p:spPr>
        <p:txBody>
          <a:bodyPr vert="horz" anchor="b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Знати:</a:t>
            </a:r>
            <a:br>
              <a:rPr kumimoji="0" lang="uk-UA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uk-UA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11560" y="3717032"/>
            <a:ext cx="7467600" cy="24482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uk-UA" sz="2400" dirty="0" smtClean="0"/>
              <a:t> визначити орфограму </a:t>
            </a:r>
            <a:r>
              <a:rPr lang="uk-UA" sz="2400" dirty="0"/>
              <a:t>«Вживання апострофа</a:t>
            </a:r>
            <a:r>
              <a:rPr lang="uk-UA" sz="2400" dirty="0" smtClean="0"/>
              <a:t>»;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uk-UA" sz="2400" dirty="0" smtClean="0"/>
              <a:t>використовувати </a:t>
            </a:r>
            <a:r>
              <a:rPr lang="uk-UA" sz="2400" dirty="0"/>
              <a:t>в усному та писемному </a:t>
            </a:r>
            <a:r>
              <a:rPr lang="uk-UA" sz="2400" dirty="0" smtClean="0"/>
              <a:t>мовленні;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uk-UA" sz="2400" dirty="0" smtClean="0"/>
              <a:t>удосконалювати </a:t>
            </a:r>
            <a:r>
              <a:rPr lang="uk-UA" sz="2400" dirty="0"/>
              <a:t>правописні вміння та навички з даної теми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uk-U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643192" cy="6120680"/>
          </a:xfr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uk-UA" dirty="0" smtClean="0"/>
              <a:t>Пригадайте </a:t>
            </a:r>
          </a:p>
          <a:p>
            <a:pPr>
              <a:buNone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За яких умов ставимо у словах апостроф?</a:t>
            </a:r>
          </a:p>
          <a:p>
            <a:pPr>
              <a:buNone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Що вже знаємо про апостроф?</a:t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2132856"/>
            <a:ext cx="7776864" cy="29523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ЗАПАМЯТАЙТЕ!</a:t>
            </a:r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Букви </a:t>
            </a:r>
            <a:r>
              <a:rPr lang="uk-UA" b="1" i="1" dirty="0" smtClean="0"/>
              <a:t>я, ю, є, ї, </a:t>
            </a:r>
            <a:r>
              <a:rPr lang="uk-UA" dirty="0" smtClean="0"/>
              <a:t>після апострофа позначають два звуки [</a:t>
            </a:r>
            <a:r>
              <a:rPr lang="uk-UA" b="1" i="1" dirty="0" err="1" smtClean="0"/>
              <a:t>йа</a:t>
            </a:r>
            <a:r>
              <a:rPr lang="uk-UA" dirty="0" smtClean="0"/>
              <a:t>],[</a:t>
            </a:r>
            <a:r>
              <a:rPr lang="uk-UA" b="1" i="1" dirty="0" err="1" smtClean="0"/>
              <a:t>йу</a:t>
            </a:r>
            <a:r>
              <a:rPr lang="uk-UA" dirty="0" smtClean="0"/>
              <a:t>],[</a:t>
            </a:r>
            <a:r>
              <a:rPr lang="uk-UA" b="1" i="1" dirty="0" err="1" smtClean="0"/>
              <a:t>йе</a:t>
            </a:r>
            <a:r>
              <a:rPr lang="uk-UA" dirty="0" smtClean="0"/>
              <a:t>],[</a:t>
            </a:r>
            <a:r>
              <a:rPr lang="uk-UA" b="1" i="1" dirty="0" err="1" smtClean="0"/>
              <a:t>йі</a:t>
            </a:r>
            <a:r>
              <a:rPr lang="uk-UA" dirty="0" smtClean="0"/>
              <a:t>].</a:t>
            </a:r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Приголосний перед апострофом вимовляємо твердо.</a:t>
            </a:r>
          </a:p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260648"/>
            <a:ext cx="7776864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600" dirty="0" smtClean="0"/>
              <a:t>Апостроф – надрядковий знак. Що вживається для позначення роздільної вимови твердого приголосного перед наступним м’яким [й].</a:t>
            </a:r>
          </a:p>
          <a:p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5373216"/>
            <a:ext cx="33123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/>
              <a:t>Звернімося до підручника</a:t>
            </a:r>
            <a:r>
              <a:rPr lang="uk-UA" sz="1600" dirty="0" smtClean="0"/>
              <a:t>!</a:t>
            </a:r>
          </a:p>
          <a:p>
            <a:endParaRPr lang="uk-UA" sz="1600" dirty="0"/>
          </a:p>
          <a:p>
            <a:r>
              <a:rPr lang="uk-UA" sz="1600" dirty="0"/>
              <a:t>Написання апострофа</a:t>
            </a:r>
            <a:r>
              <a:rPr lang="uk-UA" sz="1600" dirty="0" smtClean="0"/>
              <a:t>.</a:t>
            </a:r>
          </a:p>
          <a:p>
            <a:endParaRPr lang="uk-UA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одержимое 10"/>
          <p:cNvGraphicFramePr>
            <a:graphicFrameLocks noGrp="1"/>
          </p:cNvGraphicFramePr>
          <p:nvPr>
            <p:ph sz="quarter" idx="2"/>
          </p:nvPr>
        </p:nvGraphicFramePr>
        <p:xfrm>
          <a:off x="467544" y="1196753"/>
          <a:ext cx="3657600" cy="50921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0"/>
              </a:tblGrid>
              <a:tr h="1352927">
                <a:tc>
                  <a:txBody>
                    <a:bodyPr/>
                    <a:lstStyle/>
                    <a:p>
                      <a:r>
                        <a:rPr kumimoji="0" lang="uk-UA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Після губних приголосних</a:t>
                      </a:r>
                      <a:r>
                        <a:rPr kumimoji="0" lang="uk-UA" sz="17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б,п, в, м, ф</a:t>
                      </a:r>
                      <a:r>
                        <a:rPr kumimoji="0" lang="uk-UA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перед </a:t>
                      </a:r>
                      <a:r>
                        <a:rPr kumimoji="0" lang="uk-UA" sz="17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я, ю, є, ї: </a:t>
                      </a:r>
                    </a:p>
                    <a:p>
                      <a:r>
                        <a:rPr kumimoji="0" lang="uk-UA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uk-UA" sz="17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б'ю, п’ять, п’є, м’яч, В’ячеслав</a:t>
                      </a:r>
                      <a:r>
                        <a:rPr kumimoji="0" lang="uk-UA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  <a:tr h="1099253">
                <a:tc>
                  <a:txBody>
                    <a:bodyPr/>
                    <a:lstStyle/>
                    <a:p>
                      <a:r>
                        <a:rPr kumimoji="0" lang="uk-UA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Після </a:t>
                      </a:r>
                      <a:r>
                        <a:rPr kumimoji="0" lang="uk-UA" sz="17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r>
                        <a:rPr kumimoji="0" lang="uk-UA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у кінці складу:</a:t>
                      </a:r>
                    </a:p>
                    <a:p>
                      <a:endParaRPr kumimoji="0" lang="uk-UA" sz="17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uk-UA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7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бур’ян, пір’я, кар’єр, матір’ю.</a:t>
                      </a:r>
                    </a:p>
                    <a:p>
                      <a:endParaRPr lang="uk-UA" sz="1700" dirty="0"/>
                    </a:p>
                  </a:txBody>
                  <a:tcPr/>
                </a:tc>
              </a:tr>
              <a:tr h="1742800">
                <a:tc>
                  <a:txBody>
                    <a:bodyPr/>
                    <a:lstStyle/>
                    <a:p>
                      <a:r>
                        <a:rPr kumimoji="0" lang="uk-UA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Після префіксів та першої частини складних слів, що закінчуються твердим приголосним:</a:t>
                      </a:r>
                    </a:p>
                    <a:p>
                      <a:r>
                        <a:rPr kumimoji="0" lang="uk-UA" sz="17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пів’яблука, під’їхати, роз’яснити, з’їхати.</a:t>
                      </a:r>
                    </a:p>
                  </a:txBody>
                  <a:tcPr/>
                </a:tc>
              </a:tr>
              <a:tr h="845580">
                <a:tc>
                  <a:txBody>
                    <a:bodyPr/>
                    <a:lstStyle/>
                    <a:p>
                      <a:r>
                        <a:rPr kumimoji="0" lang="uk-UA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Після к у словах Лук’ян і похідних від нього: </a:t>
                      </a:r>
                      <a:r>
                        <a:rPr kumimoji="0" lang="uk-UA" sz="17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Лук’яненко, Лук’янівка, Лук’янець.</a:t>
                      </a:r>
                      <a:endParaRPr lang="uk-UA" sz="1700" i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Содержимое 9"/>
          <p:cNvGraphicFramePr>
            <a:graphicFrameLocks noGrp="1"/>
          </p:cNvGraphicFramePr>
          <p:nvPr>
            <p:ph sz="quarter" idx="4"/>
          </p:nvPr>
        </p:nvGraphicFramePr>
        <p:xfrm>
          <a:off x="4427984" y="1196752"/>
          <a:ext cx="3657600" cy="38532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{5940675A-B579-460E-94D1-54222C63F5DA}</a:tableStyleId>
              </a:tblPr>
              <a:tblGrid>
                <a:gridCol w="3657600"/>
              </a:tblGrid>
              <a:tr h="1338680">
                <a:tc>
                  <a:txBody>
                    <a:bodyPr/>
                    <a:lstStyle/>
                    <a:p>
                      <a:r>
                        <a:rPr kumimoji="0" lang="uk-UA" sz="1700" kern="1200" dirty="0" smtClean="0"/>
                        <a:t>Коли перед губним є приголосний (крім </a:t>
                      </a:r>
                      <a:r>
                        <a:rPr kumimoji="0" lang="uk-UA" sz="1700" b="1" i="1" kern="1200" dirty="0" smtClean="0"/>
                        <a:t>р</a:t>
                      </a:r>
                      <a:r>
                        <a:rPr kumimoji="0" lang="uk-UA" sz="1700" kern="1200" dirty="0" smtClean="0"/>
                        <a:t>), який належить до кореня: </a:t>
                      </a:r>
                      <a:r>
                        <a:rPr kumimoji="0" lang="uk-UA" sz="1700" i="1" kern="1200" dirty="0" smtClean="0"/>
                        <a:t>свято, тьмяний, цвях,</a:t>
                      </a:r>
                      <a:r>
                        <a:rPr kumimoji="0" lang="uk-UA" sz="1700" kern="1200" dirty="0" smtClean="0"/>
                        <a:t> але </a:t>
                      </a:r>
                      <a:r>
                        <a:rPr kumimoji="0" lang="uk-UA" sz="1700" i="1" kern="1200" dirty="0" smtClean="0"/>
                        <a:t>торф’яний, черв’як.</a:t>
                      </a:r>
                      <a:endParaRPr lang="uk-UA" sz="1700" i="1" dirty="0"/>
                    </a:p>
                  </a:txBody>
                  <a:tcPr/>
                </a:tc>
              </a:tr>
              <a:tr h="1087678">
                <a:tc>
                  <a:txBody>
                    <a:bodyPr/>
                    <a:lstStyle/>
                    <a:p>
                      <a:r>
                        <a:rPr kumimoji="0" lang="uk-UA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Коли </a:t>
                      </a:r>
                      <a:r>
                        <a:rPr kumimoji="0" lang="uk-UA" sz="1700" b="1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ря</a:t>
                      </a:r>
                      <a:r>
                        <a:rPr kumimoji="0" lang="uk-UA" sz="17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uk-UA" sz="1700" b="1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рю</a:t>
                      </a:r>
                      <a:r>
                        <a:rPr kumimoji="0" lang="uk-UA" sz="17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uk-UA" sz="1700" b="1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рє</a:t>
                      </a:r>
                      <a:r>
                        <a:rPr kumimoji="0" lang="uk-UA" sz="17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означають сполучення м'якого </a:t>
                      </a:r>
                      <a:r>
                        <a:rPr kumimoji="0" lang="uk-UA" sz="17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r>
                        <a:rPr kumimoji="0" lang="uk-UA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із наступним </a:t>
                      </a:r>
                      <a:r>
                        <a:rPr kumimoji="0" lang="uk-UA" sz="17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а, у, е</a:t>
                      </a:r>
                      <a:r>
                        <a:rPr kumimoji="0" lang="uk-UA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kumimoji="0" lang="uk-UA" sz="17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буряк, рябий, ряд, крюк, буряний, Рєпін.</a:t>
                      </a:r>
                      <a:endParaRPr lang="uk-UA" sz="1700" i="1" dirty="0"/>
                    </a:p>
                  </a:txBody>
                  <a:tcPr/>
                </a:tc>
              </a:tr>
              <a:tr h="1338680">
                <a:tc>
                  <a:txBody>
                    <a:bodyPr/>
                    <a:lstStyle/>
                    <a:p>
                      <a:r>
                        <a:rPr lang="uk-UA" sz="1700" dirty="0" smtClean="0"/>
                        <a:t>Після префіксів із кінцевим приголосним перед наступним </a:t>
                      </a:r>
                      <a:r>
                        <a:rPr lang="uk-UA" sz="1700" b="1" i="1" dirty="0" smtClean="0"/>
                        <a:t>і, е, а, о, у</a:t>
                      </a:r>
                    </a:p>
                    <a:p>
                      <a:r>
                        <a:rPr lang="uk-UA" sz="1700" i="1" dirty="0" smtClean="0"/>
                        <a:t>безіменний, зекономити,</a:t>
                      </a:r>
                      <a:r>
                        <a:rPr lang="uk-UA" sz="1700" i="1" baseline="0" dirty="0" smtClean="0"/>
                        <a:t> </a:t>
                      </a:r>
                      <a:r>
                        <a:rPr lang="uk-UA" sz="1700" i="1" dirty="0" smtClean="0"/>
                        <a:t>зокрема, зуміти.</a:t>
                      </a:r>
                      <a:endParaRPr lang="uk-UA" sz="1700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467544" y="260648"/>
            <a:ext cx="3657600" cy="658368"/>
          </a:xfrm>
        </p:spPr>
        <p:txBody>
          <a:bodyPr/>
          <a:lstStyle/>
          <a:p>
            <a:r>
              <a:rPr lang="uk-UA" dirty="0" smtClean="0"/>
              <a:t>Апостроф пишемо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283968" y="260648"/>
            <a:ext cx="3657600" cy="658368"/>
          </a:xfrm>
        </p:spPr>
        <p:txBody>
          <a:bodyPr/>
          <a:lstStyle/>
          <a:p>
            <a:r>
              <a:rPr lang="uk-UA" dirty="0" smtClean="0"/>
              <a:t>Апостроф не пишемо</a:t>
            </a:r>
            <a:endParaRPr lang="uk-UA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94096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Зверніть увагу!</a:t>
            </a:r>
            <a:endParaRPr lang="uk-UA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67544" y="2132856"/>
            <a:ext cx="7467600" cy="25488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У написанні в словах апострофа треба чітко розрізняти українські слова й слова іншомовного походження, бо вони пишуться за різними правилами. (знайдіть у підручнику)</a:t>
            </a:r>
            <a:endParaRPr lang="uk-UA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Обери сам!</a:t>
            </a:r>
            <a:endParaRPr lang="uk-UA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266700" indent="265113">
              <a:buNone/>
            </a:pPr>
            <a:r>
              <a:rPr lang="uk-UA" sz="2000" dirty="0" smtClean="0"/>
              <a:t>Споконвіку люди вважають землю матір’ю, яка завжди зігріє ласкою, нагодує, підтримає і захистить у лиху годину. Все від землі – вважали наші предки. Своїм життям і добробутом людина зобов’язана, насамперед, їй. Вона і народжує, і ховає. Стародавня народна приповідка мудро вчить : «Держімося землі, бо земля держить нас».</a:t>
            </a:r>
          </a:p>
          <a:p>
            <a:pPr marL="266700" indent="265113">
              <a:buNone/>
            </a:pPr>
            <a:r>
              <a:rPr lang="uk-UA" sz="2000" dirty="0" smtClean="0"/>
              <a:t>Українці споконвіку любили і шанували батьківський край. Вони пишалися своєю рідною землею. У нашій мові збереглося багато ласкавих слів, з якими люди зверталися до неї (земленько, земелько, землице). Її гладили натрудженими руками, ніби набираючись здоров’я від теплого родючого ґрунту. </a:t>
            </a:r>
          </a:p>
          <a:p>
            <a:pPr marL="266700" indent="265113">
              <a:buNone/>
            </a:pPr>
            <a:r>
              <a:rPr lang="uk-UA" sz="2000" dirty="0" smtClean="0"/>
              <a:t>Здавна існував звичай: від’їжджаючи у далекі краї, брати з собою грудочку рідної землі. У такий спосіб люди прагнули зберегти зв’язок з могутньою силою, що породила і благословила їх на життя.</a:t>
            </a:r>
          </a:p>
          <a:p>
            <a:pPr marL="266700" indent="265113">
              <a:buNone/>
            </a:pPr>
            <a:r>
              <a:rPr lang="uk-UA" sz="2000" dirty="0" smtClean="0"/>
              <a:t>Люди ставилися до землі як до живої істоти, що відчуває і ласку, і біль. Влучно відтворив народні уявлення про землю український письменник Борис Грінченко: «Земля жива – вона все чує й знає. Як люди гарні до неї, вона радіє і пособляє їм, а як – ні, то плаче й гнівається. Гнівається того, що її не шанують. Вона – наша мати, вона свята!»</a:t>
            </a:r>
            <a:endParaRPr lang="uk-UA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908720"/>
            <a:ext cx="7416824" cy="64633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Вибірковий диктант. Причитати текст. Виписати слова у яких </a:t>
            </a:r>
            <a:r>
              <a:rPr lang="uk-UA" b="1" i="1" dirty="0" smtClean="0"/>
              <a:t>я, ю, є, ї </a:t>
            </a:r>
            <a:r>
              <a:rPr lang="uk-UA" dirty="0" smtClean="0"/>
              <a:t>позначають два звуки та один звук</a:t>
            </a:r>
            <a:endParaRPr lang="uk-UA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224</TotalTime>
  <Words>1165</Words>
  <Application>Microsoft Office PowerPoint</Application>
  <PresentationFormat>Экран (4:3)</PresentationFormat>
  <Paragraphs>139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Складні випадки правопису апострофа </vt:lpstr>
      <vt:lpstr>Мета: </vt:lpstr>
      <vt:lpstr>Слайд 3</vt:lpstr>
      <vt:lpstr>Вміти: </vt:lpstr>
      <vt:lpstr>Слайд 5</vt:lpstr>
      <vt:lpstr>Слайд 6</vt:lpstr>
      <vt:lpstr>Слайд 7</vt:lpstr>
      <vt:lpstr>Зверніть увагу!</vt:lpstr>
      <vt:lpstr>Обери сам!</vt:lpstr>
      <vt:lpstr>Логічний диктант</vt:lpstr>
      <vt:lpstr>Розподільний диктант</vt:lpstr>
      <vt:lpstr>Діагностичний словниковий диктант</vt:lpstr>
      <vt:lpstr>Творче завдання</vt:lpstr>
      <vt:lpstr>Тестові завдання</vt:lpstr>
      <vt:lpstr>Слайд 15</vt:lpstr>
      <vt:lpstr>Підсумок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Складні випадки правопису апострофа </dc:title>
  <dc:creator>Igor</dc:creator>
  <cp:lastModifiedBy>Igor</cp:lastModifiedBy>
  <cp:revision>27</cp:revision>
  <dcterms:created xsi:type="dcterms:W3CDTF">2015-02-23T18:55:15Z</dcterms:created>
  <dcterms:modified xsi:type="dcterms:W3CDTF">2015-02-27T19:20:35Z</dcterms:modified>
</cp:coreProperties>
</file>